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4"/>
  </p:notesMasterIdLst>
  <p:sldIdLst>
    <p:sldId id="357" r:id="rId3"/>
    <p:sldId id="430" r:id="rId4"/>
    <p:sldId id="412" r:id="rId5"/>
    <p:sldId id="376" r:id="rId6"/>
    <p:sldId id="377" r:id="rId7"/>
    <p:sldId id="415" r:id="rId8"/>
    <p:sldId id="256" r:id="rId9"/>
    <p:sldId id="378" r:id="rId10"/>
    <p:sldId id="379" r:id="rId11"/>
    <p:sldId id="380" r:id="rId12"/>
    <p:sldId id="381" r:id="rId13"/>
    <p:sldId id="382" r:id="rId14"/>
    <p:sldId id="384" r:id="rId15"/>
    <p:sldId id="386" r:id="rId16"/>
    <p:sldId id="387" r:id="rId17"/>
    <p:sldId id="388" r:id="rId18"/>
    <p:sldId id="393" r:id="rId19"/>
    <p:sldId id="414" r:id="rId20"/>
    <p:sldId id="258" r:id="rId21"/>
    <p:sldId id="394" r:id="rId22"/>
    <p:sldId id="260" r:id="rId23"/>
    <p:sldId id="389" r:id="rId24"/>
    <p:sldId id="259" r:id="rId25"/>
    <p:sldId id="338" r:id="rId26"/>
    <p:sldId id="395" r:id="rId27"/>
    <p:sldId id="400" r:id="rId28"/>
    <p:sldId id="392" r:id="rId29"/>
    <p:sldId id="391" r:id="rId30"/>
    <p:sldId id="261" r:id="rId31"/>
    <p:sldId id="398" r:id="rId32"/>
    <p:sldId id="399" r:id="rId33"/>
    <p:sldId id="390" r:id="rId34"/>
    <p:sldId id="403" r:id="rId35"/>
    <p:sldId id="404" r:id="rId36"/>
    <p:sldId id="405" r:id="rId37"/>
    <p:sldId id="406" r:id="rId38"/>
    <p:sldId id="407" r:id="rId39"/>
    <p:sldId id="408" r:id="rId40"/>
    <p:sldId id="409" r:id="rId41"/>
    <p:sldId id="411" r:id="rId42"/>
    <p:sldId id="419" r:id="rId43"/>
    <p:sldId id="401" r:id="rId44"/>
    <p:sldId id="397" r:id="rId45"/>
    <p:sldId id="439" r:id="rId46"/>
    <p:sldId id="440" r:id="rId47"/>
    <p:sldId id="441" r:id="rId48"/>
    <p:sldId id="396" r:id="rId49"/>
    <p:sldId id="402" r:id="rId50"/>
    <p:sldId id="416" r:id="rId51"/>
    <p:sldId id="438" r:id="rId52"/>
    <p:sldId id="442" r:id="rId53"/>
    <p:sldId id="443" r:id="rId54"/>
    <p:sldId id="444" r:id="rId55"/>
    <p:sldId id="420" r:id="rId56"/>
    <p:sldId id="418" r:id="rId57"/>
    <p:sldId id="421" r:id="rId58"/>
    <p:sldId id="435" r:id="rId59"/>
    <p:sldId id="436" r:id="rId60"/>
    <p:sldId id="437" r:id="rId61"/>
    <p:sldId id="432" r:id="rId62"/>
    <p:sldId id="434" r:id="rId63"/>
    <p:sldId id="433" r:id="rId64"/>
    <p:sldId id="422" r:id="rId65"/>
    <p:sldId id="423" r:id="rId66"/>
    <p:sldId id="429" r:id="rId67"/>
    <p:sldId id="431" r:id="rId68"/>
    <p:sldId id="426" r:id="rId69"/>
    <p:sldId id="427" r:id="rId70"/>
    <p:sldId id="428" r:id="rId71"/>
    <p:sldId id="445" r:id="rId72"/>
    <p:sldId id="44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3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708025"/>
            <a:ext cx="6297613" cy="3541713"/>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94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5875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853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183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605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9330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264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9599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9295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29</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86892089"/>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5/20/2022</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arxiv.org/abs/1701.0787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arxiv.org/abs/1706.0850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0.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hyperlink" Target="https://arxiv.org/abs/1812.04948"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hyperlink" Target="https://github.com/ImagingLab/Colorizing-with-GAN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hyperlink" Target="https://arxiv.org/abs/1805.08318"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559859" y="2749176"/>
            <a:ext cx="8384988" cy="2383261"/>
          </a:xfrm>
          <a:prstGeom prst="rect">
            <a:avLst/>
          </a:prstGeom>
          <a:noFill/>
          <a:ln>
            <a:noFill/>
          </a:ln>
        </p:spPr>
        <p:txBody>
          <a:bodyPr>
            <a:noAutofit/>
          </a:bodyPr>
          <a:lstStyle/>
          <a:p>
            <a:pPr marL="0" indent="0">
              <a:buNone/>
            </a:pPr>
            <a:r>
              <a:rPr lang="en-US" sz="3500" dirty="0">
                <a:solidFill>
                  <a:schemeClr val="tx1"/>
                </a:solidFill>
                <a:latin typeface="+mj-lt"/>
              </a:rPr>
              <a:t>Machine Learning </a:t>
            </a:r>
            <a:r>
              <a:rPr lang="en-US" sz="3500" dirty="0">
                <a:latin typeface="+mj-lt"/>
              </a:rPr>
              <a:t>530</a:t>
            </a:r>
            <a:endParaRPr lang="en-US" sz="3500" dirty="0">
              <a:solidFill>
                <a:schemeClr val="tx1"/>
              </a:solidFill>
              <a:latin typeface="+mj-lt"/>
            </a:endParaRPr>
          </a:p>
          <a:p>
            <a:pPr marL="0" indent="0">
              <a:buNone/>
            </a:pPr>
            <a:r>
              <a:rPr lang="en-US" sz="3500" dirty="0">
                <a:solidFill>
                  <a:schemeClr val="tx1"/>
                </a:solidFill>
                <a:latin typeface="+mj-lt"/>
              </a:rPr>
              <a:t>Generative Adversarial Networks, GANs</a:t>
            </a:r>
          </a:p>
        </p:txBody>
      </p:sp>
      <p:sp>
        <p:nvSpPr>
          <p:cNvPr id="7" name="Subtitle 3"/>
          <p:cNvSpPr>
            <a:spLocks noGrp="1"/>
          </p:cNvSpPr>
          <p:nvPr>
            <p:ph type="subTitle" idx="1"/>
          </p:nvPr>
        </p:nvSpPr>
        <p:spPr>
          <a:xfrm>
            <a:off x="193270" y="5132437"/>
            <a:ext cx="11998729" cy="1725563"/>
          </a:xfrm>
        </p:spPr>
        <p:txBody>
          <a:bodyPr>
            <a:normAutofit/>
          </a:bodyPr>
          <a:lstStyle/>
          <a:p>
            <a:r>
              <a:rPr lang="en-US" dirty="0"/>
              <a:t>Steve Elston</a:t>
            </a:r>
          </a:p>
          <a:p>
            <a:endParaRPr lang="en-US" dirty="0"/>
          </a:p>
        </p:txBody>
      </p:sp>
      <p:pic>
        <p:nvPicPr>
          <p:cNvPr id="4" name="Picture 3">
            <a:extLst>
              <a:ext uri="{FF2B5EF4-FFF2-40B4-BE49-F238E27FC236}">
                <a16:creationId xmlns:a16="http://schemas.microsoft.com/office/drawing/2014/main" id="{BA2ACDB9-5DD8-4306-9047-37A6AED1B08C}"/>
              </a:ext>
            </a:extLst>
          </p:cNvPr>
          <p:cNvPicPr>
            <a:picLocks noChangeAspect="1"/>
          </p:cNvPicPr>
          <p:nvPr/>
        </p:nvPicPr>
        <p:blipFill>
          <a:blip r:embed="rId3"/>
          <a:stretch>
            <a:fillRect/>
          </a:stretch>
        </p:blipFill>
        <p:spPr>
          <a:xfrm>
            <a:off x="2320128" y="773392"/>
            <a:ext cx="6393643" cy="1485524"/>
          </a:xfrm>
          <a:prstGeom prst="rect">
            <a:avLst/>
          </a:prstGeom>
        </p:spPr>
      </p:pic>
      <p:sp>
        <p:nvSpPr>
          <p:cNvPr id="6" name="TextBox 5">
            <a:extLst>
              <a:ext uri="{FF2B5EF4-FFF2-40B4-BE49-F238E27FC236}">
                <a16:creationId xmlns:a16="http://schemas.microsoft.com/office/drawing/2014/main" id="{8BA4984B-E092-1AB9-FD9E-8FF79DDCB5A3}"/>
              </a:ext>
            </a:extLst>
          </p:cNvPr>
          <p:cNvSpPr txBox="1"/>
          <p:nvPr/>
        </p:nvSpPr>
        <p:spPr>
          <a:xfrm>
            <a:off x="1324484" y="6534531"/>
            <a:ext cx="73152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Copyright 2019, 2022 Stephen F Elston. All rights reserved</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8" name="Picture 2">
            <a:extLst>
              <a:ext uri="{FF2B5EF4-FFF2-40B4-BE49-F238E27FC236}">
                <a16:creationId xmlns:a16="http://schemas.microsoft.com/office/drawing/2014/main" id="{639CF011-07F1-B888-AF88-6649D1BCF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888" y="4474739"/>
            <a:ext cx="3574892" cy="238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9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Intuitively, 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zero sum game:</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043" t="-1564"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C400700-7BE1-4249-832F-78A532C09FAD}"/>
              </a:ext>
            </a:extLst>
          </p:cNvPr>
          <p:cNvPicPr>
            <a:picLocks noChangeAspect="1"/>
          </p:cNvPicPr>
          <p:nvPr/>
        </p:nvPicPr>
        <p:blipFill>
          <a:blip r:embed="rId3"/>
          <a:stretch>
            <a:fillRect/>
          </a:stretch>
        </p:blipFill>
        <p:spPr>
          <a:xfrm>
            <a:off x="2639691" y="3177357"/>
            <a:ext cx="5283434" cy="2727216"/>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pPr marL="0" indent="0">
                  <a:buNone/>
                </a:pPr>
                <a:r>
                  <a:rPr lang="en-US" sz="1100" dirty="0"/>
                  <a:t>,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sz="1200"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oMath>
                </a14:m>
                <a:r>
                  <a:rPr lang="en-US" dirty="0"/>
                  <a:t> is the expected value of the discriminator over the distribution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oMath>
                </a14:m>
                <a:r>
                  <a:rPr lang="en-US" dirty="0"/>
                  <a:t> is one minus the expected value of the discriminator over the distribution of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binary classifier  </a:t>
            </a:r>
          </a:p>
          <a:p>
            <a:pPr lvl="1"/>
            <a:r>
              <a:rPr lang="en-US" dirty="0"/>
              <a:t>Use standard classifier training algorithm </a:t>
            </a:r>
          </a:p>
          <a:p>
            <a:r>
              <a:rPr lang="en-US" dirty="0"/>
              <a:t>Generator uses discriminator to compute loss function </a:t>
            </a:r>
          </a:p>
          <a:p>
            <a:r>
              <a:rPr lang="en-US" dirty="0"/>
              <a:t>Complete algorithm alternate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11822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Game theory and GAN training</a:t>
            </a:r>
            <a:endParaRPr lang="en-US" sz="4000" dirty="0">
              <a:latin typeface="+mn-lt"/>
            </a:endParaRP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lnSpcReduction="10000"/>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GAN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925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998" t="-1634" r="-887"/>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392470" y="22672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98738" y="3603792"/>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943593" y="3603791"/>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as the distribution of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r="-1216" b="-737864"/>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and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err="1">
                    <a:latin typeface="+mn-lt"/>
                    <a:cs typeface="Segoe UI" panose="020B0502040204020203" pitchFamily="34" charset="0"/>
                  </a:rPr>
                  <a:t>eathmover</a:t>
                </a:r>
                <a:r>
                  <a:rPr lang="en-US" sz="2800" b="1" dirty="0">
                    <a:latin typeface="+mn-lt"/>
                    <a:cs typeface="Segoe UI" panose="020B0502040204020203" pitchFamily="34" charset="0"/>
                  </a:rPr>
                  <a:t>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27044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Recall, we 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dirty="0">
                    <a:latin typeface="+mn-lt"/>
                    <a:cs typeface="Segoe UI" panose="020B0502040204020203" pitchFamily="34" charset="0"/>
                  </a:rPr>
                  <a:t>Therefore inception score in range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0,</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used to generate new data instances</a:t>
                </a:r>
              </a:p>
              <a:p>
                <a:r>
                  <a:rPr lang="en-US" dirty="0"/>
                  <a:t>The embedded space is latent (cannot be directly observed)</a:t>
                </a:r>
              </a:p>
              <a:p>
                <a:r>
                  <a:rPr lang="en-US" dirty="0"/>
                  <a:t>A discriminative model finds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 an incomplete list of key advances: </a:t>
            </a: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1779088113"/>
              </p:ext>
            </p:extLst>
          </p:nvPr>
        </p:nvGraphicFramePr>
        <p:xfrm>
          <a:off x="469453" y="1909854"/>
          <a:ext cx="11187106" cy="4790440"/>
        </p:xfrm>
        <a:graphic>
          <a:graphicData uri="http://schemas.openxmlformats.org/drawingml/2006/table">
            <a:tbl>
              <a:tblPr firstRow="1" bandRow="1">
                <a:tableStyleId>{5C22544A-7EE6-4342-B048-85BDC9FD1C3A}</a:tableStyleId>
              </a:tblPr>
              <a:tblGrid>
                <a:gridCol w="3671044">
                  <a:extLst>
                    <a:ext uri="{9D8B030D-6E8A-4147-A177-3AD203B41FA5}">
                      <a16:colId xmlns:a16="http://schemas.microsoft.com/office/drawing/2014/main" val="2291288903"/>
                    </a:ext>
                  </a:extLst>
                </a:gridCol>
                <a:gridCol w="5645861">
                  <a:extLst>
                    <a:ext uri="{9D8B030D-6E8A-4147-A177-3AD203B41FA5}">
                      <a16:colId xmlns:a16="http://schemas.microsoft.com/office/drawing/2014/main" val="4001521776"/>
                    </a:ext>
                  </a:extLst>
                </a:gridCol>
                <a:gridCol w="187020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Output conditioned on the image label</a:t>
                      </a:r>
                    </a:p>
                  </a:txBody>
                  <a:tcPr/>
                </a:tc>
                <a:tc>
                  <a:txBody>
                    <a:bodyPr/>
                    <a:lstStyle/>
                    <a:p>
                      <a:r>
                        <a:rPr lang="en-US" dirty="0">
                          <a:solidFill>
                            <a:schemeClr val="tx1"/>
                          </a:solidFill>
                        </a:rPr>
                        <a:t>2015</a:t>
                      </a:r>
                    </a:p>
                  </a:txBody>
                  <a:tcPr/>
                </a:tc>
                <a:extLst>
                  <a:ext uri="{0D108BD9-81ED-4DB2-BD59-A6C34878D82A}">
                    <a16:rowId xmlns:a16="http://schemas.microsoft.com/office/drawing/2014/main" val="1392739694"/>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2016</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Output conditioned on the image label</a:t>
                      </a:r>
                    </a:p>
                  </a:txBody>
                  <a:tcPr/>
                </a:tc>
                <a:tc>
                  <a:txBody>
                    <a:bodyPr/>
                    <a:lstStyle/>
                    <a:p>
                      <a:r>
                        <a:rPr lang="en-US" dirty="0">
                          <a:solidFill>
                            <a:schemeClr val="tx1"/>
                          </a:solidFill>
                        </a:rPr>
                        <a:t>2015</a:t>
                      </a:r>
                    </a:p>
                  </a:txBody>
                  <a:tcPr/>
                </a:tc>
                <a:extLst>
                  <a:ext uri="{0D108BD9-81ED-4DB2-BD59-A6C34878D82A}">
                    <a16:rowId xmlns:a16="http://schemas.microsoft.com/office/drawing/2014/main" val="3103237734"/>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did not depend on category of image being generated in early GAN architectures  </a:t>
            </a:r>
          </a:p>
          <a:p>
            <a:r>
              <a:rPr lang="en-US" sz="2800" dirty="0">
                <a:latin typeface="+mn-lt"/>
                <a:cs typeface="Segoe UI" panose="020B0502040204020203" pitchFamily="34" charset="0"/>
              </a:rPr>
              <a:t>The output depends on label of desired category </a:t>
            </a:r>
          </a:p>
          <a:p>
            <a:pPr lvl="1"/>
            <a:r>
              <a:rPr lang="en-US" sz="2400" dirty="0">
                <a:latin typeface="+mn-lt"/>
                <a:cs typeface="Segoe UI" panose="020B0502040204020203" pitchFamily="34" charset="0"/>
              </a:rPr>
              <a:t>Example: If </a:t>
            </a:r>
            <a:r>
              <a:rPr lang="en-US" sz="2400" dirty="0" err="1">
                <a:latin typeface="+mn-lt"/>
                <a:cs typeface="Segoe UI" panose="020B0502040204020203" pitchFamily="34" charset="0"/>
              </a:rPr>
              <a:t>lable</a:t>
            </a:r>
            <a:r>
              <a:rPr lang="en-US" sz="2400" dirty="0">
                <a:latin typeface="+mn-lt"/>
                <a:cs typeface="Segoe UI" panose="020B0502040204020203" pitchFamily="34" charset="0"/>
              </a:rPr>
              <a:t> = ‘0’, generated image should look like the numeral 0</a:t>
            </a:r>
          </a:p>
          <a:p>
            <a:pPr lvl="1"/>
            <a:r>
              <a:rPr lang="en-US" sz="2400" dirty="0">
                <a:latin typeface="+mn-lt"/>
                <a:cs typeface="Segoe UI" panose="020B0502040204020203" pitchFamily="34" charset="0"/>
              </a:rPr>
              <a:t>Example: If label = ‘cat’, generated image should look like a cat</a:t>
            </a:r>
          </a:p>
          <a:p>
            <a:r>
              <a:rPr lang="en-US" sz="2800" dirty="0">
                <a:latin typeface="+mn-lt"/>
                <a:cs typeface="Segoe UI" panose="020B0502040204020203" pitchFamily="34" charset="0"/>
              </a:rPr>
              <a:t>Loss function conditioned on one-hot encoded label vector</a:t>
            </a:r>
          </a:p>
          <a:p>
            <a:pPr lvl="1"/>
            <a:r>
              <a:rPr lang="en-US" sz="2400" dirty="0">
                <a:latin typeface="+mn-lt"/>
                <a:cs typeface="Segoe UI" panose="020B0502040204020203" pitchFamily="34" charset="0"/>
              </a:rPr>
              <a:t>Improves generated images</a:t>
            </a:r>
          </a:p>
          <a:p>
            <a:pPr lvl="1"/>
            <a:r>
              <a:rPr lang="en-US" sz="2400" dirty="0">
                <a:latin typeface="+mn-lt"/>
                <a:cs typeface="Segoe UI" panose="020B0502040204020203" pitchFamily="34" charset="0"/>
              </a:rPr>
              <a:t>Reduces training time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m:rPr>
                                  <m:nor/>
                                </m:rPr>
                                <a:rPr lang="en-US" sz="2400" dirty="0"/>
                                <m:t> </m:t>
                              </m:r>
                            </m:e>
                          </m:func>
                        </m:e>
                      </m:func>
                    </m:oMath>
                  </m:oMathPara>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oMath>
                </a14:m>
                <a:r>
                  <a:rPr lang="en-US" sz="2400" dirty="0"/>
                  <a:t> </a:t>
                </a:r>
                <a:r>
                  <a:rPr lang="en-US" sz="2400" dirty="0">
                    <a:latin typeface="+mn-lt"/>
                  </a:rPr>
                  <a:t>is the expected value of the discriminator over the distribution of the real data,</a:t>
                </a:r>
                <a:r>
                  <a:rPr lang="en-US" sz="2400" dirty="0"/>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oMath>
                </a14:m>
                <a:r>
                  <a:rPr lang="en-US" sz="2400" dirty="0">
                    <a:latin typeface="+mn-lt"/>
                  </a:rPr>
                  <a:t>, 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oMath>
                </a14:m>
                <a:r>
                  <a:rPr lang="en-US" sz="2400" dirty="0"/>
                  <a:t> </a:t>
                </a:r>
                <a:r>
                  <a:rPr lang="en-US" sz="2400" dirty="0">
                    <a:latin typeface="+mn-lt"/>
                  </a:rPr>
                  <a:t>is one minus the expected value of the discriminator over the distribution of the generated data,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e>
                    </m:d>
                  </m:oMath>
                </a14:m>
                <a:r>
                  <a:rPr lang="en-US" sz="2400" dirty="0"/>
                  <a:t>, </a:t>
                </a:r>
                <a:r>
                  <a:rPr lang="en-US" sz="2400" dirty="0">
                    <a:latin typeface="+mn-lt"/>
                  </a:rPr>
                  <a:t>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317"/>
                </a:stretch>
              </a:blipFill>
            </p:spPr>
            <p:txBody>
              <a:bodyPr/>
              <a:lstStyle/>
              <a:p>
                <a:r>
                  <a:rPr lang="en-US">
                    <a:noFill/>
                  </a:rPr>
                  <a:t> </a:t>
                </a:r>
              </a:p>
            </p:txBody>
          </p:sp>
        </mc:Fallback>
      </mc:AlternateContent>
    </p:spTree>
    <p:extLst>
      <p:ext uri="{BB962C8B-B14F-4D97-AF65-F5344CB8AC3E}">
        <p14:creationId xmlns:p14="http://schemas.microsoft.com/office/powerpoint/2010/main" val="234909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r>
                  <a:rPr lang="en-US" sz="2800" dirty="0">
                    <a:latin typeface="+mn-lt"/>
                  </a:rPr>
                  <a:t>, and </a:t>
                </a:r>
                <a14:m>
                  <m:oMath xmlns:m="http://schemas.openxmlformats.org/officeDocument/2006/math">
                    <m:r>
                      <a:rPr lang="en-US" sz="2800" b="0" i="1" smtClean="0">
                        <a:latin typeface="+mn-lt"/>
                      </a:rPr>
                      <m:t>100</m:t>
                    </m:r>
                    <m:r>
                      <a:rPr lang="en-US" sz="2800" b="0" i="1" smtClean="0">
                        <a:latin typeface="+mn-lt"/>
                        <a:ea typeface="Cambria Math" panose="02040503050406030204" pitchFamily="18" charset="0"/>
                      </a:rPr>
                      <m:t>×100</m:t>
                    </m:r>
                  </m:oMath>
                </a14:m>
                <a:r>
                  <a:rPr lang="en-US" sz="2800" dirty="0">
                    <a:latin typeface="+mn-lt"/>
                  </a:rPr>
                  <a:t> noise vector, </a:t>
                </a:r>
                <a14:m>
                  <m:oMath xmlns:m="http://schemas.openxmlformats.org/officeDocument/2006/math">
                    <m:r>
                      <a:rPr lang="en-US" sz="2800" b="0" i="1" smtClean="0">
                        <a:latin typeface="+mn-lt"/>
                      </a:rPr>
                      <m:t>𝑧</m:t>
                    </m:r>
                  </m:oMath>
                </a14:m>
                <a:endParaRPr lang="en-US" sz="2800" dirty="0">
                  <a:latin typeface="+mn-lt"/>
                </a:endParaRPr>
              </a:p>
              <a:p>
                <a:pPr marL="0" indent="0">
                  <a:buNone/>
                </a:pPr>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4AC50CE-E151-8261-D6D3-7C3C5E854788}"/>
              </a:ext>
            </a:extLst>
          </p:cNvPr>
          <p:cNvPicPr>
            <a:picLocks noChangeAspect="1"/>
          </p:cNvPicPr>
          <p:nvPr/>
        </p:nvPicPr>
        <p:blipFill>
          <a:blip r:embed="rId5"/>
          <a:stretch>
            <a:fillRect/>
          </a:stretch>
        </p:blipFill>
        <p:spPr>
          <a:xfrm>
            <a:off x="2276444" y="2307578"/>
            <a:ext cx="5161304" cy="4420054"/>
          </a:xfrm>
          <a:prstGeom prst="rect">
            <a:avLst/>
          </a:prstGeom>
        </p:spPr>
      </p:pic>
    </p:spTree>
    <p:extLst>
      <p:ext uri="{BB962C8B-B14F-4D97-AF65-F5344CB8AC3E}">
        <p14:creationId xmlns:p14="http://schemas.microsoft.com/office/powerpoint/2010/main" val="255003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6"/>
            <a:ext cx="11525250" cy="57945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p:txBody>
      </p:sp>
      <p:pic>
        <p:nvPicPr>
          <p:cNvPr id="6" name="Picture 5">
            <a:extLst>
              <a:ext uri="{FF2B5EF4-FFF2-40B4-BE49-F238E27FC236}">
                <a16:creationId xmlns:a16="http://schemas.microsoft.com/office/drawing/2014/main" id="{1A29FDAA-AEA6-5B95-A1D0-FFE9E8354200}"/>
              </a:ext>
            </a:extLst>
          </p:cNvPr>
          <p:cNvPicPr>
            <a:picLocks noChangeAspect="1"/>
          </p:cNvPicPr>
          <p:nvPr/>
        </p:nvPicPr>
        <p:blipFill>
          <a:blip r:embed="rId4"/>
          <a:stretch>
            <a:fillRect/>
          </a:stretch>
        </p:blipFill>
        <p:spPr>
          <a:xfrm>
            <a:off x="5085760" y="2719632"/>
            <a:ext cx="7060847" cy="3623635"/>
          </a:xfrm>
          <a:prstGeom prst="rect">
            <a:avLst/>
          </a:prstGeom>
        </p:spPr>
      </p:pic>
      <p:sp>
        <p:nvSpPr>
          <p:cNvPr id="7" name="Content Placeholder 2">
            <a:extLst>
              <a:ext uri="{FF2B5EF4-FFF2-40B4-BE49-F238E27FC236}">
                <a16:creationId xmlns:a16="http://schemas.microsoft.com/office/drawing/2014/main" id="{1DBEABFE-8906-E433-5F0F-E655E5F69D4C}"/>
              </a:ext>
            </a:extLst>
          </p:cNvPr>
          <p:cNvSpPr txBox="1">
            <a:spLocks/>
          </p:cNvSpPr>
          <p:nvPr/>
        </p:nvSpPr>
        <p:spPr>
          <a:xfrm>
            <a:off x="414078" y="1607270"/>
            <a:ext cx="4600982" cy="49255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Example of generated images </a:t>
            </a:r>
          </a:p>
          <a:p>
            <a:r>
              <a:rPr lang="en-US" sz="2800" dirty="0">
                <a:latin typeface="+mn-lt"/>
                <a:cs typeface="Segoe UI" panose="020B0502040204020203" pitchFamily="34" charset="0"/>
              </a:rPr>
              <a:t>Mini-batch size = 100</a:t>
            </a:r>
          </a:p>
          <a:p>
            <a:r>
              <a:rPr lang="en-US" sz="2800" dirty="0">
                <a:latin typeface="+mn-lt"/>
                <a:cs typeface="Segoe UI" panose="020B0502040204020203" pitchFamily="34" charset="0"/>
              </a:rPr>
              <a:t>Learning rate decreased from 0.1 to .000001</a:t>
            </a:r>
          </a:p>
          <a:p>
            <a:r>
              <a:rPr lang="en-US" sz="2800" dirty="0">
                <a:latin typeface="+mn-lt"/>
                <a:cs typeface="Segoe UI" panose="020B0502040204020203" pitchFamily="34" charset="0"/>
              </a:rPr>
              <a:t>Momentum increased 0.5 to 0.7 </a:t>
            </a:r>
          </a:p>
          <a:p>
            <a:r>
              <a:rPr lang="en-US" sz="2800" dirty="0">
                <a:latin typeface="+mn-lt"/>
                <a:cs typeface="Segoe UI" panose="020B0502040204020203" pitchFamily="34" charset="0"/>
              </a:rPr>
              <a:t>Dropout probability = 0.5</a:t>
            </a:r>
            <a:endParaRPr lang="en-US" sz="1100" dirty="0"/>
          </a:p>
          <a:p>
            <a:pPr marL="0" indent="0">
              <a:buFont typeface="Arial" pitchFamily="34" charse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978464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5501962" cy="559346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38718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Goal, to convert gray-scale image to color</a:t>
            </a:r>
          </a:p>
          <a:p>
            <a:r>
              <a:rPr lang="en-US" sz="2800" dirty="0">
                <a:latin typeface="+mn-lt"/>
                <a:cs typeface="Segoe UI" panose="020B0502040204020203" pitchFamily="34" charset="0"/>
              </a:rPr>
              <a:t>Fully convolutional architecture, no pooling</a:t>
            </a:r>
          </a:p>
          <a:p>
            <a:r>
              <a:rPr lang="en-US" sz="2800" dirty="0">
                <a:latin typeface="+mn-lt"/>
                <a:cs typeface="Segoe UI" panose="020B0502040204020203" pitchFamily="34" charset="0"/>
              </a:rPr>
              <a:t>Training data easy to create; convert image to gray-scale</a:t>
            </a:r>
          </a:p>
          <a:p>
            <a:pPr marL="0" indent="0">
              <a:buNone/>
            </a:pPr>
            <a:r>
              <a:rPr lang="en-US" sz="2400" dirty="0">
                <a:solidFill>
                  <a:schemeClr val="tx2"/>
                </a:solidFill>
                <a:latin typeface="+mn-lt"/>
                <a:cs typeface="Segoe UI" panose="020B0502040204020203" pitchFamily="34" charset="0"/>
              </a:rPr>
              <a:t>Also see the code and examples in </a:t>
            </a:r>
            <a:r>
              <a:rPr lang="en-US" sz="2400" dirty="0" err="1">
                <a:solidFill>
                  <a:schemeClr val="tx2"/>
                </a:solidFill>
                <a:latin typeface="+mn-lt"/>
                <a:cs typeface="Segoe UI" panose="020B0502040204020203" pitchFamily="34" charset="0"/>
                <a:hlinkClick r:id="rId4"/>
              </a:rPr>
              <a:t>Github</a:t>
            </a:r>
            <a:endParaRPr lang="en-US" sz="2400" dirty="0">
              <a:solidFill>
                <a:schemeClr val="tx2"/>
              </a:solidFill>
              <a:latin typeface="+mn-lt"/>
              <a:cs typeface="Segoe UI" panose="020B0502040204020203" pitchFamily="34" charset="0"/>
            </a:endParaRPr>
          </a:p>
        </p:txBody>
      </p:sp>
    </p:spTree>
    <p:extLst>
      <p:ext uri="{BB962C8B-B14F-4D97-AF65-F5344CB8AC3E}">
        <p14:creationId xmlns:p14="http://schemas.microsoft.com/office/powerpoint/2010/main" val="27050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Examples of colorize images: </a:t>
            </a:r>
          </a:p>
        </p:txBody>
      </p:sp>
      <p:pic>
        <p:nvPicPr>
          <p:cNvPr id="11" name="Picture 10">
            <a:extLst>
              <a:ext uri="{FF2B5EF4-FFF2-40B4-BE49-F238E27FC236}">
                <a16:creationId xmlns:a16="http://schemas.microsoft.com/office/drawing/2014/main" id="{31220816-04AF-4471-9DE9-A6E7120BA840}"/>
              </a:ext>
            </a:extLst>
          </p:cNvPr>
          <p:cNvPicPr>
            <a:picLocks noChangeAspect="1"/>
          </p:cNvPicPr>
          <p:nvPr/>
        </p:nvPicPr>
        <p:blipFill>
          <a:blip r:embed="rId3"/>
          <a:stretch>
            <a:fillRect/>
          </a:stretch>
        </p:blipFill>
        <p:spPr>
          <a:xfrm>
            <a:off x="659877" y="1758241"/>
            <a:ext cx="10914280" cy="4984032"/>
          </a:xfrm>
          <a:prstGeom prst="rect">
            <a:avLst/>
          </a:prstGeom>
        </p:spPr>
      </p:pic>
      <p:sp>
        <p:nvSpPr>
          <p:cNvPr id="12" name="TextBox 11">
            <a:extLst>
              <a:ext uri="{FF2B5EF4-FFF2-40B4-BE49-F238E27FC236}">
                <a16:creationId xmlns:a16="http://schemas.microsoft.com/office/drawing/2014/main" id="{B251D531-F618-C585-8186-A82DA3D8796A}"/>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
        <p:nvSpPr>
          <p:cNvPr id="14" name="TextBox 13">
            <a:extLst>
              <a:ext uri="{FF2B5EF4-FFF2-40B4-BE49-F238E27FC236}">
                <a16:creationId xmlns:a16="http://schemas.microsoft.com/office/drawing/2014/main" id="{D4765D09-85D1-8147-8BF4-AA3D0B969A60}"/>
              </a:ext>
            </a:extLst>
          </p:cNvPr>
          <p:cNvSpPr txBox="1"/>
          <p:nvPr/>
        </p:nvSpPr>
        <p:spPr>
          <a:xfrm>
            <a:off x="749432" y="1340945"/>
            <a:ext cx="1588416" cy="461665"/>
          </a:xfrm>
          <a:prstGeom prst="rect">
            <a:avLst/>
          </a:prstGeom>
          <a:noFill/>
        </p:spPr>
        <p:txBody>
          <a:bodyPr wrap="square" rtlCol="0">
            <a:spAutoFit/>
          </a:bodyPr>
          <a:lstStyle/>
          <a:p>
            <a:pPr algn="ctr"/>
            <a:r>
              <a:rPr lang="en-US" sz="2400" dirty="0"/>
              <a:t>Gray-scale</a:t>
            </a:r>
          </a:p>
        </p:txBody>
      </p:sp>
      <p:sp>
        <p:nvSpPr>
          <p:cNvPr id="15" name="TextBox 14">
            <a:extLst>
              <a:ext uri="{FF2B5EF4-FFF2-40B4-BE49-F238E27FC236}">
                <a16:creationId xmlns:a16="http://schemas.microsoft.com/office/drawing/2014/main" id="{CA655251-03F3-3824-49D2-F663F628452E}"/>
              </a:ext>
            </a:extLst>
          </p:cNvPr>
          <p:cNvSpPr txBox="1"/>
          <p:nvPr/>
        </p:nvSpPr>
        <p:spPr>
          <a:xfrm>
            <a:off x="2461665" y="1343284"/>
            <a:ext cx="1588416" cy="461665"/>
          </a:xfrm>
          <a:prstGeom prst="rect">
            <a:avLst/>
          </a:prstGeom>
          <a:noFill/>
        </p:spPr>
        <p:txBody>
          <a:bodyPr wrap="square" rtlCol="0">
            <a:spAutoFit/>
          </a:bodyPr>
          <a:lstStyle/>
          <a:p>
            <a:pPr algn="ctr"/>
            <a:r>
              <a:rPr lang="en-US" sz="2400" dirty="0"/>
              <a:t>Original</a:t>
            </a:r>
          </a:p>
        </p:txBody>
      </p:sp>
      <p:sp>
        <p:nvSpPr>
          <p:cNvPr id="16" name="TextBox 15">
            <a:extLst>
              <a:ext uri="{FF2B5EF4-FFF2-40B4-BE49-F238E27FC236}">
                <a16:creationId xmlns:a16="http://schemas.microsoft.com/office/drawing/2014/main" id="{FC16CA0B-5423-E3B4-5C3F-FD072ACE849B}"/>
              </a:ext>
            </a:extLst>
          </p:cNvPr>
          <p:cNvSpPr txBox="1"/>
          <p:nvPr/>
        </p:nvSpPr>
        <p:spPr>
          <a:xfrm>
            <a:off x="4186759" y="1330527"/>
            <a:ext cx="1588416" cy="461665"/>
          </a:xfrm>
          <a:prstGeom prst="rect">
            <a:avLst/>
          </a:prstGeom>
          <a:noFill/>
        </p:spPr>
        <p:txBody>
          <a:bodyPr wrap="square" rtlCol="0">
            <a:spAutoFit/>
          </a:bodyPr>
          <a:lstStyle/>
          <a:p>
            <a:pPr algn="ctr"/>
            <a:r>
              <a:rPr lang="en-US" sz="2400" dirty="0"/>
              <a:t>Generated</a:t>
            </a:r>
          </a:p>
        </p:txBody>
      </p:sp>
      <p:sp>
        <p:nvSpPr>
          <p:cNvPr id="20" name="TextBox 19">
            <a:extLst>
              <a:ext uri="{FF2B5EF4-FFF2-40B4-BE49-F238E27FC236}">
                <a16:creationId xmlns:a16="http://schemas.microsoft.com/office/drawing/2014/main" id="{DE697871-A129-51A6-4E68-F566F5CEDCF2}"/>
              </a:ext>
            </a:extLst>
          </p:cNvPr>
          <p:cNvSpPr txBox="1"/>
          <p:nvPr/>
        </p:nvSpPr>
        <p:spPr>
          <a:xfrm>
            <a:off x="6327098" y="1294236"/>
            <a:ext cx="1588416" cy="461665"/>
          </a:xfrm>
          <a:prstGeom prst="rect">
            <a:avLst/>
          </a:prstGeom>
          <a:noFill/>
        </p:spPr>
        <p:txBody>
          <a:bodyPr wrap="square" rtlCol="0">
            <a:spAutoFit/>
          </a:bodyPr>
          <a:lstStyle/>
          <a:p>
            <a:pPr algn="ctr"/>
            <a:r>
              <a:rPr lang="en-US" sz="2400" dirty="0"/>
              <a:t>Gray-scale</a:t>
            </a:r>
          </a:p>
        </p:txBody>
      </p:sp>
      <p:sp>
        <p:nvSpPr>
          <p:cNvPr id="21" name="TextBox 20">
            <a:extLst>
              <a:ext uri="{FF2B5EF4-FFF2-40B4-BE49-F238E27FC236}">
                <a16:creationId xmlns:a16="http://schemas.microsoft.com/office/drawing/2014/main" id="{1EE7FFBC-6615-04EB-4636-E5C13332F9A2}"/>
              </a:ext>
            </a:extLst>
          </p:cNvPr>
          <p:cNvSpPr txBox="1"/>
          <p:nvPr/>
        </p:nvSpPr>
        <p:spPr>
          <a:xfrm>
            <a:off x="8039331" y="1296575"/>
            <a:ext cx="1588416" cy="461665"/>
          </a:xfrm>
          <a:prstGeom prst="rect">
            <a:avLst/>
          </a:prstGeom>
          <a:noFill/>
        </p:spPr>
        <p:txBody>
          <a:bodyPr wrap="square" rtlCol="0">
            <a:spAutoFit/>
          </a:bodyPr>
          <a:lstStyle/>
          <a:p>
            <a:pPr algn="ctr"/>
            <a:r>
              <a:rPr lang="en-US" sz="2400" dirty="0"/>
              <a:t>Original</a:t>
            </a:r>
          </a:p>
        </p:txBody>
      </p:sp>
      <p:sp>
        <p:nvSpPr>
          <p:cNvPr id="22" name="TextBox 21">
            <a:extLst>
              <a:ext uri="{FF2B5EF4-FFF2-40B4-BE49-F238E27FC236}">
                <a16:creationId xmlns:a16="http://schemas.microsoft.com/office/drawing/2014/main" id="{5C825DBD-5AB4-3B67-CE4E-C8A578F0665F}"/>
              </a:ext>
            </a:extLst>
          </p:cNvPr>
          <p:cNvSpPr txBox="1"/>
          <p:nvPr/>
        </p:nvSpPr>
        <p:spPr>
          <a:xfrm>
            <a:off x="9764425" y="1283818"/>
            <a:ext cx="1588416" cy="461665"/>
          </a:xfrm>
          <a:prstGeom prst="rect">
            <a:avLst/>
          </a:prstGeom>
          <a:noFill/>
        </p:spPr>
        <p:txBody>
          <a:bodyPr wrap="square" rtlCol="0">
            <a:spAutoFit/>
          </a:bodyPr>
          <a:lstStyle/>
          <a:p>
            <a:pPr algn="ctr"/>
            <a:r>
              <a:rPr lang="en-US" sz="2400" dirty="0"/>
              <a:t>Generated</a:t>
            </a:r>
          </a:p>
        </p:txBody>
      </p:sp>
    </p:spTree>
    <p:extLst>
      <p:ext uri="{BB962C8B-B14F-4D97-AF65-F5344CB8AC3E}">
        <p14:creationId xmlns:p14="http://schemas.microsoft.com/office/powerpoint/2010/main" val="1463161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Generator uses deep encoder-decoder architecture</a:t>
            </a:r>
            <a:endParaRPr lang="en-US" sz="2400" dirty="0">
              <a:solidFill>
                <a:schemeClr val="tx2"/>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E49A750-5309-D045-E573-AE42FAE4DF86}"/>
              </a:ext>
            </a:extLst>
          </p:cNvPr>
          <p:cNvPicPr>
            <a:picLocks noChangeAspect="1"/>
          </p:cNvPicPr>
          <p:nvPr/>
        </p:nvPicPr>
        <p:blipFill>
          <a:blip r:embed="rId4"/>
          <a:stretch>
            <a:fillRect/>
          </a:stretch>
        </p:blipFill>
        <p:spPr>
          <a:xfrm>
            <a:off x="379514" y="3824798"/>
            <a:ext cx="11017373" cy="2850986"/>
          </a:xfrm>
          <a:prstGeom prst="rect">
            <a:avLst/>
          </a:prstGeom>
        </p:spPr>
      </p:pic>
      <p:sp>
        <p:nvSpPr>
          <p:cNvPr id="6" name="Left Brace 5">
            <a:extLst>
              <a:ext uri="{FF2B5EF4-FFF2-40B4-BE49-F238E27FC236}">
                <a16:creationId xmlns:a16="http://schemas.microsoft.com/office/drawing/2014/main" id="{8490807A-4E15-CFFB-4FE1-C51C06A970CB}"/>
              </a:ext>
            </a:extLst>
          </p:cNvPr>
          <p:cNvSpPr/>
          <p:nvPr/>
        </p:nvSpPr>
        <p:spPr>
          <a:xfrm rot="5400000">
            <a:off x="2829845" y="1748194"/>
            <a:ext cx="511422" cy="3625874"/>
          </a:xfrm>
          <a:prstGeom prst="lef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0F9AEE8F-FDE2-E40E-DFDF-68C714D7B5FB}"/>
              </a:ext>
            </a:extLst>
          </p:cNvPr>
          <p:cNvSpPr/>
          <p:nvPr/>
        </p:nvSpPr>
        <p:spPr>
          <a:xfrm rot="5400000">
            <a:off x="7355947" y="904065"/>
            <a:ext cx="511422" cy="5298841"/>
          </a:xfrm>
          <a:prstGeom prst="leftBrace">
            <a:avLst>
              <a:gd name="adj1" fmla="val 34121"/>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48C2123-DB35-366A-0CBF-798CCFB0C563}"/>
              </a:ext>
            </a:extLst>
          </p:cNvPr>
          <p:cNvSpPr txBox="1"/>
          <p:nvPr/>
        </p:nvSpPr>
        <p:spPr>
          <a:xfrm>
            <a:off x="6305556" y="2847663"/>
            <a:ext cx="2424479" cy="461665"/>
          </a:xfrm>
          <a:prstGeom prst="rect">
            <a:avLst/>
          </a:prstGeom>
          <a:noFill/>
        </p:spPr>
        <p:txBody>
          <a:bodyPr wrap="square" rtlCol="0">
            <a:spAutoFit/>
          </a:bodyPr>
          <a:lstStyle/>
          <a:p>
            <a:pPr algn="ctr"/>
            <a:r>
              <a:rPr lang="en-US" sz="2400" dirty="0"/>
              <a:t>Decoder Layers</a:t>
            </a:r>
          </a:p>
        </p:txBody>
      </p:sp>
      <p:sp>
        <p:nvSpPr>
          <p:cNvPr id="9" name="TextBox 8">
            <a:extLst>
              <a:ext uri="{FF2B5EF4-FFF2-40B4-BE49-F238E27FC236}">
                <a16:creationId xmlns:a16="http://schemas.microsoft.com/office/drawing/2014/main" id="{03293BAB-17E1-A7FB-EC99-E3403A117F5F}"/>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Tree>
    <p:extLst>
      <p:ext uri="{BB962C8B-B14F-4D97-AF65-F5344CB8AC3E}">
        <p14:creationId xmlns:p14="http://schemas.microsoft.com/office/powerpoint/2010/main" val="3567219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 </a:t>
            </a:r>
            <a:r>
              <a:rPr lang="en-US" dirty="0"/>
              <a:t>that creates new data instances starting from random noise</a:t>
            </a:r>
          </a:p>
          <a:p>
            <a:r>
              <a:rPr lang="en-US" dirty="0"/>
              <a:t>A discriminator that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r>
                  <a:rPr lang="en-US" sz="2800" b="0" dirty="0">
                    <a:latin typeface="+mn-lt"/>
                  </a:rPr>
                  <a:t>A generative model creates new data instances </a:t>
                </a:r>
              </a:p>
              <a:p>
                <a:r>
                  <a:rPr lang="en-US" sz="2800" b="0" dirty="0">
                    <a:latin typeface="+mn-lt"/>
                  </a:rPr>
                  <a:t>Discriminative model discriminates between input data sequences</a:t>
                </a:r>
              </a:p>
              <a:p>
                <a:r>
                  <a:rPr lang="en-US" sz="2800" b="0" dirty="0">
                    <a:latin typeface="+mn-lt"/>
                  </a:rPr>
                  <a:t>The generative model learns an embedding space with distribution, </a:t>
                </a:r>
                <a14:m>
                  <m:oMath xmlns:m="http://schemas.openxmlformats.org/officeDocument/2006/math">
                    <m:r>
                      <a:rPr lang="en-US" sz="2800" b="0" i="1">
                        <a:latin typeface="Cambria Math" panose="02040503050406030204" pitchFamily="18" charset="0"/>
                      </a:rPr>
                      <m:t>𝑃</m:t>
                    </m:r>
                    <m:r>
                      <a:rPr lang="en-US" sz="2800" b="0" i="1">
                        <a:latin typeface="Cambria Math" panose="02040503050406030204" pitchFamily="18" charset="0"/>
                      </a:rPr>
                      <m:t>(</m:t>
                    </m:r>
                    <m:r>
                      <a:rPr lang="en-US" sz="2800" b="0" i="1">
                        <a:latin typeface="Cambria Math" panose="02040503050406030204" pitchFamily="18" charset="0"/>
                      </a:rPr>
                      <m:t>𝑋</m:t>
                    </m:r>
                    <m:r>
                      <a:rPr lang="en-US" sz="2800" b="0" i="1">
                        <a:latin typeface="Cambria Math" panose="02040503050406030204" pitchFamily="18" charset="0"/>
                      </a:rPr>
                      <m:t>,</m:t>
                    </m:r>
                    <m:r>
                      <a:rPr lang="en-US" sz="2800" b="0" i="1">
                        <a:latin typeface="Cambria Math" panose="02040503050406030204" pitchFamily="18" charset="0"/>
                      </a:rPr>
                      <m:t>𝑌</m:t>
                    </m:r>
                    <m:r>
                      <a:rPr lang="en-US" sz="2800" b="0" i="1">
                        <a:latin typeface="Cambria Math" panose="02040503050406030204" pitchFamily="18" charset="0"/>
                      </a:rPr>
                      <m:t>)</m:t>
                    </m:r>
                  </m:oMath>
                </a14:m>
                <a:r>
                  <a:rPr lang="en-US" sz="2800" b="0" dirty="0">
                    <a:latin typeface="+mn-lt"/>
                  </a:rPr>
                  <a:t>, used to generate new data instances</a:t>
                </a:r>
              </a:p>
              <a:p>
                <a:r>
                  <a:rPr lang="en-US" sz="2800" b="0" dirty="0">
                    <a:latin typeface="+mn-lt"/>
                  </a:rPr>
                  <a:t>A discriminative model finds the conditional distribution, </a:t>
                </a:r>
                <a14:m>
                  <m:oMath xmlns:m="http://schemas.openxmlformats.org/officeDocument/2006/math">
                    <m:r>
                      <a:rPr lang="en-US" sz="2800" b="0" i="1" smtClean="0">
                        <a:latin typeface="+mn-lt"/>
                      </a:rPr>
                      <m:t>𝑃</m:t>
                    </m:r>
                    <m:r>
                      <a:rPr lang="en-US" sz="2800" b="0" i="1" smtClean="0">
                        <a:latin typeface="+mn-lt"/>
                      </a:rPr>
                      <m:t>(</m:t>
                    </m:r>
                    <m:r>
                      <a:rPr lang="en-US" sz="2800" b="0" i="1" smtClean="0">
                        <a:latin typeface="+mn-lt"/>
                      </a:rPr>
                      <m:t>𝑌</m:t>
                    </m:r>
                    <m:r>
                      <a:rPr lang="en-US" sz="2800" b="0" i="1" smtClean="0">
                        <a:latin typeface="+mn-lt"/>
                      </a:rPr>
                      <m:t>,</m:t>
                    </m:r>
                    <m:r>
                      <a:rPr lang="en-US" sz="2800" b="0" i="1" smtClean="0">
                        <a:latin typeface="+mn-lt"/>
                      </a:rPr>
                      <m:t>𝑋</m:t>
                    </m:r>
                    <m:r>
                      <a:rPr lang="en-US" sz="2800" b="0" i="1" smtClean="0">
                        <a:latin typeface="+mn-lt"/>
                      </a:rPr>
                      <m:t>=</m:t>
                    </m:r>
                    <m:r>
                      <a:rPr lang="en-US" sz="2800" b="0" i="1" smtClean="0">
                        <a:latin typeface="+mn-lt"/>
                      </a:rPr>
                      <m:t>𝑥</m:t>
                    </m:r>
                    <m:r>
                      <a:rPr lang="en-US" sz="2800" b="0" i="1" smtClean="0">
                        <a:latin typeface="+mn-lt"/>
                      </a:rPr>
                      <m:t>)</m:t>
                    </m:r>
                  </m:oMath>
                </a14:m>
                <a:r>
                  <a:rPr lang="en-US" sz="2800" b="0" dirty="0">
                    <a:latin typeface="+mn-lt"/>
                  </a:rPr>
                  <a:t>, of a target variable </a:t>
                </a:r>
                <a:r>
                  <a:rPr lang="en-US" sz="2800" b="0" i="1" dirty="0">
                    <a:latin typeface="+mn-lt"/>
                  </a:rPr>
                  <a:t>Y</a:t>
                </a:r>
                <a:r>
                  <a:rPr lang="en-US" sz="2800" b="0" dirty="0">
                    <a:latin typeface="+mn-lt"/>
                  </a:rPr>
                  <a:t>, given an observation </a:t>
                </a:r>
                <a:r>
                  <a:rPr lang="en-US" sz="2800" b="0" i="1" dirty="0">
                    <a:latin typeface="+mn-lt"/>
                  </a:rPr>
                  <a:t>x</a:t>
                </a:r>
                <a:r>
                  <a:rPr lang="en-US" sz="2800" b="0" dirty="0">
                    <a:latin typeface="+mn-lt"/>
                  </a:rPr>
                  <a:t>  </a:t>
                </a:r>
              </a:p>
              <a:p>
                <a:r>
                  <a:rPr lang="en-US" sz="2800" b="0" dirty="0">
                    <a:latin typeface="+mn-lt"/>
                  </a:rPr>
                  <a:t>The generator and discriminator engage in a two player non-cooperative zero sum game</a:t>
                </a:r>
              </a:p>
              <a:p>
                <a:r>
                  <a:rPr lang="en-US" sz="2800" b="0" dirty="0">
                    <a:latin typeface="+mn-lt"/>
                  </a:rPr>
                  <a:t>The generator attempts to fool the discriminator and the discriminator attempts to identify the output of the generator</a:t>
                </a:r>
              </a:p>
              <a:p>
                <a:endParaRPr lang="en-US" sz="2800" b="0" dirty="0">
                  <a:latin typeface="+mn-lt"/>
                </a:endParaRP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5374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Summary, GAN training based on game theory</a:t>
            </a: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299171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9877</TotalTime>
  <Words>4565</Words>
  <Application>Microsoft Office PowerPoint</Application>
  <PresentationFormat>Widescreen</PresentationFormat>
  <Paragraphs>629</Paragraphs>
  <Slides>71</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Calibri Light</vt:lpstr>
      <vt:lpstr>Cambria Math</vt:lpstr>
      <vt:lpstr>Segoe UI</vt:lpstr>
      <vt:lpstr>Segoe UI Light</vt:lpstr>
      <vt:lpstr>Segoe UI Symbol</vt:lpstr>
      <vt:lpstr>Office Theme</vt:lpstr>
      <vt:lpstr>1_Office Theme</vt:lpstr>
      <vt:lpstr>PowerPoint Presentation</vt:lpstr>
      <vt:lpstr>Generative Adversarial Networks </vt:lpstr>
      <vt:lpstr>Introduction to GANs </vt:lpstr>
      <vt:lpstr>Generative Models</vt:lpstr>
      <vt:lpstr>Generative Models</vt:lpstr>
      <vt:lpstr>Introduction to GANs </vt:lpstr>
      <vt:lpstr>PowerPoint Presentation</vt:lpstr>
      <vt:lpstr>A bit of game theory</vt:lpstr>
      <vt:lpstr>A bit of game theory</vt:lpstr>
      <vt:lpstr>A bit of game theory</vt:lpstr>
      <vt:lpstr>A bit of game theory</vt:lpstr>
      <vt:lpstr>A bit of game theory</vt:lpstr>
      <vt:lpstr>Game theory and GAN training</vt:lpstr>
      <vt:lpstr>Game theory and GAN training</vt:lpstr>
      <vt:lpstr>Game theory and GAN training</vt:lpstr>
      <vt:lpstr>Game theory and GAN training</vt:lpstr>
      <vt:lpstr>Game theory and GAN training</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Approaches to improved GAN training</vt:lpstr>
      <vt:lpstr>Conditional GANs use labels</vt:lpstr>
      <vt:lpstr>Conditional GANs use labels</vt:lpstr>
      <vt:lpstr>Conditional GANs use labels</vt:lpstr>
      <vt:lpstr>Conditional GANs use labels</vt:lpstr>
      <vt:lpstr>The Convolutional GAN</vt:lpstr>
      <vt:lpstr>The Convolutional GAN</vt:lpstr>
      <vt:lpstr>The Convolutional GAN</vt:lpstr>
      <vt:lpstr>GANs trained with two time scales </vt:lpstr>
      <vt:lpstr>Example: Colorizing images</vt:lpstr>
      <vt:lpstr>Example: Colorizing images</vt:lpstr>
      <vt:lpstr>Example: Colorizing images</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 Elston</cp:lastModifiedBy>
  <cp:revision>286</cp:revision>
  <dcterms:created xsi:type="dcterms:W3CDTF">2018-12-31T16:25:12Z</dcterms:created>
  <dcterms:modified xsi:type="dcterms:W3CDTF">2022-05-20T18:37:34Z</dcterms:modified>
</cp:coreProperties>
</file>